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575" r:id="rId5"/>
    <p:sldMasterId id="2147484579" r:id="rId6"/>
    <p:sldMasterId id="2147484577" r:id="rId7"/>
  </p:sldMasterIdLst>
  <p:notesMasterIdLst>
    <p:notesMasterId r:id="rId21"/>
  </p:notesMasterIdLst>
  <p:sldIdLst>
    <p:sldId id="261" r:id="rId8"/>
    <p:sldId id="258" r:id="rId9"/>
    <p:sldId id="288" r:id="rId10"/>
    <p:sldId id="291" r:id="rId11"/>
    <p:sldId id="295" r:id="rId12"/>
    <p:sldId id="292" r:id="rId13"/>
    <p:sldId id="277" r:id="rId14"/>
    <p:sldId id="259" r:id="rId15"/>
    <p:sldId id="278" r:id="rId16"/>
    <p:sldId id="297" r:id="rId17"/>
    <p:sldId id="280" r:id="rId18"/>
    <p:sldId id="282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EF0"/>
    <a:srgbClr val="DEE6F8"/>
    <a:srgbClr val="6075B9"/>
    <a:srgbClr val="814D9E"/>
    <a:srgbClr val="61479C"/>
    <a:srgbClr val="4C48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2"/>
    <p:restoredTop sz="94658"/>
  </p:normalViewPr>
  <p:slideViewPr>
    <p:cSldViewPr snapToGrid="0">
      <p:cViewPr varScale="1">
        <p:scale>
          <a:sx n="100" d="100"/>
          <a:sy n="100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Edwards" userId="0ce7af35-1975-4404-833d-60b41eb58710" providerId="ADAL" clId="{71BE89FD-00A8-4684-962E-DE7CF5763128}"/>
    <pc:docChg chg="modSld">
      <pc:chgData name="Lisa Edwards" userId="0ce7af35-1975-4404-833d-60b41eb58710" providerId="ADAL" clId="{71BE89FD-00A8-4684-962E-DE7CF5763128}" dt="2026-04-16T23:05:19.733" v="25" actId="20577"/>
      <pc:docMkLst>
        <pc:docMk/>
      </pc:docMkLst>
      <pc:sldChg chg="modSp mod">
        <pc:chgData name="Lisa Edwards" userId="0ce7af35-1975-4404-833d-60b41eb58710" providerId="ADAL" clId="{71BE89FD-00A8-4684-962E-DE7CF5763128}" dt="2026-04-16T23:05:19.733" v="25" actId="20577"/>
        <pc:sldMkLst>
          <pc:docMk/>
          <pc:sldMk cId="2923874247" sldId="297"/>
        </pc:sldMkLst>
        <pc:spChg chg="mod">
          <ac:chgData name="Lisa Edwards" userId="0ce7af35-1975-4404-833d-60b41eb58710" providerId="ADAL" clId="{71BE89FD-00A8-4684-962E-DE7CF5763128}" dt="2026-04-16T23:05:19.733" v="25" actId="20577"/>
          <ac:spMkLst>
            <pc:docMk/>
            <pc:sldMk cId="2923874247" sldId="297"/>
            <ac:spMk id="4" creationId="{EF57D978-E6A3-B624-1EF0-6F33082B749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B4-424F-B62C-7AD4385A713B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B4-424F-B62C-7AD4385A713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4-424F-B62C-7AD4385A7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B4-424F-B62C-7AD4385A713B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99-594E-BC6D-0F42175DACA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4-424F-B62C-7AD4385A7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D06BE6C6-8B96-4D98-9534-62666975FC62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CD84AC86-5877-41F5-8778-97FA0DC5A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9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1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2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347C-E53C-1545-ADD0-DB02710F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D5357-2E40-324E-BB4E-4D2254646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29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744F-0183-C842-A2A4-50196B0A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5AE75-0E39-EF45-A94C-B1BEA1C19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47C3-AC75-CB49-94BF-E50B9089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AAF9-16EC-7D45-BF27-DD2A26F1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72C11-1DE3-4A4F-972E-D827F58E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4E929-B153-7648-9C51-EBBD464BC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8B318-FBCB-964A-89D8-44D8973CB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5D4C-DA29-BF40-B7D5-87ECA626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12529-E383-C640-BE8C-42DFB059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0F27-50D0-4F47-97EE-37700DA8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4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152A-7F59-9344-A2C9-F22F6BD4D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BF49E-D171-EF4C-BC84-265421001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51DC-876B-9344-8D44-C7FEED0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C1B74-2100-FA41-B899-18E771EC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8BD4-3BAA-A44C-BA5C-9B28399F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5DCC-D99B-2E4D-8D71-29A3C246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7C5E-6957-294F-83DC-0F551E7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C9FD-838C-6C45-96C6-FA53C51E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6694F-9978-544F-B6A7-26DF3053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53AD-4543-BC46-857F-B8054B6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5CD4-0FFC-DC48-AD7D-599665F7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89DDD-B49A-9248-903D-1C883BF34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09F3-1DFA-8D40-9082-D1839CCC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F023-E562-0D42-9457-712DE479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85F7-BE11-F442-AC3A-78235D52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5776-3393-2C48-B8E2-986C3A29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BE8E-E039-9C42-8015-FB7F7B7E5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4D2B9-E6B9-B242-B417-07325DA9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4A95-AB0E-E944-B02A-3C0785C6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7D550-77D8-324D-A886-14B631EE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04071-01CB-7E4E-ACA4-2D94BE70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06FD-1818-C941-AB5A-E4016D59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E2A0-410B-294D-9BEE-7B27940D8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7004-5A77-9246-B305-842E4B43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F78C5-5392-CE49-92F1-F7CBA303C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48C06-23AE-7E48-9E53-67B5C83D8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4BC43-ABF0-9A41-9FF1-3E138BF9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366DF-06D6-9C4F-A7C8-D85DF9AD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AE18F-968C-FE4C-ABE2-9A127F44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3323-FB1C-C94D-96A3-651D3FAE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EB821-EEF6-484D-8815-FF8ED315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D6548-D16D-8B4D-B6B0-2AA97B86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BDE06-DFA3-034C-9E36-A2D1A62B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48DF9-E3F9-564D-91CB-FF8FD5A7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9B7CA-A0A8-CC4D-8E09-12BC422F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7F245-5432-B64F-B2AB-3FA9FA05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2C93-DD32-F74F-ACD1-F079D184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B7CF-A4A3-0443-B60D-05364949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54C07-FF98-5D4C-BD4B-C77B59E6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6AECE-C9D4-A444-8A2B-4E35EFEA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CB8D-7CA7-5646-9183-556E8283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C115-1F39-DD45-936B-52D325DB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C2C3-D5FB-8F43-BB97-17521D35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4292-66C9-5843-9A72-1C6B4D5BF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12F27-BBE6-7A47-9F8B-34ED3736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948D-237F-3F4B-A29A-0C760D60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50A8-B940-DA40-9CCB-D139F685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0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96AE-97E2-9143-85A0-7000BB22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04514-0F29-6444-B8B9-C722F6CDC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4F864-A7A2-6144-8C30-D6C46124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7607F-462F-CB4E-8E1B-F5081B07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87FF7-2B5B-6F49-8A6C-43CFF17E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93A78-B8B8-D241-85CD-92AA4E61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94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9D15-A097-4342-96AB-B46932FD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84FEC-4546-1C46-BC70-13F7BEE81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4044-7C0E-CE48-9B40-46E0A29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5E35-9D62-8B48-BF1E-A678DAD6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86E7-8180-7B4B-86C2-908CC340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0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6C093-FA14-B440-B212-2477DD98C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E32BF-9BD6-6648-92E6-6014CAE50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0E04-BE59-3245-B65C-DF419305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A3FB-0DF4-4B42-BDF0-1B3DBE57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F6AFE-4B8E-6840-BFAC-E575BCAD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152A-7F59-9344-A2C9-F22F6BD4D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BF49E-D171-EF4C-BC84-265421001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51DC-876B-9344-8D44-C7FEED0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C1B74-2100-FA41-B899-18E771EC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8BD4-3BAA-A44C-BA5C-9B28399F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6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5DCC-D99B-2E4D-8D71-29A3C246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7C5E-6957-294F-83DC-0F551E7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C9FD-838C-6C45-96C6-FA53C51E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6694F-9978-544F-B6A7-26DF3053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53AD-4543-BC46-857F-B8054B6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5CD4-0FFC-DC48-AD7D-599665F7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89DDD-B49A-9248-903D-1C883BF34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09F3-1DFA-8D40-9082-D1839CCC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F023-E562-0D42-9457-712DE479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85F7-BE11-F442-AC3A-78235D52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0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5776-3393-2C48-B8E2-986C3A29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BE8E-E039-9C42-8015-FB7F7B7E5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4D2B9-E6B9-B242-B417-07325DA9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4A95-AB0E-E944-B02A-3C0785C6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7D550-77D8-324D-A886-14B631EE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04071-01CB-7E4E-ACA4-2D94BE70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35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06FD-1818-C941-AB5A-E4016D59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E2A0-410B-294D-9BEE-7B27940D8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7004-5A77-9246-B305-842E4B43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F78C5-5392-CE49-92F1-F7CBA303C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48C06-23AE-7E48-9E53-67B5C83D8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4BC43-ABF0-9A41-9FF1-3E138BF9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366DF-06D6-9C4F-A7C8-D85DF9AD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AE18F-968C-FE4C-ABE2-9A127F44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6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3323-FB1C-C94D-96A3-651D3FAE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EB821-EEF6-484D-8815-FF8ED315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D6548-D16D-8B4D-B6B0-2AA97B86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BDE06-DFA3-034C-9E36-A2D1A62B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5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48DF9-E3F9-564D-91CB-FF8FD5A7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9B7CA-A0A8-CC4D-8E09-12BC422F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7F245-5432-B64F-B2AB-3FA9FA05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C9EB-62DF-DA42-AB93-B6E8D07A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28174-B30E-EE49-B010-64B0033B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C1C4-689F-1543-BEFE-891B0104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D1C9-D349-C34F-B772-6799F111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E3EF1-DFDC-114C-A44E-6745CAF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1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2C93-DD32-F74F-ACD1-F079D184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B7CF-A4A3-0443-B60D-05364949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54C07-FF98-5D4C-BD4B-C77B59E6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6AECE-C9D4-A444-8A2B-4E35EFEA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CB8D-7CA7-5646-9183-556E8283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C115-1F39-DD45-936B-52D325DB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3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96AE-97E2-9143-85A0-7000BB22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04514-0F29-6444-B8B9-C722F6CDC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4F864-A7A2-6144-8C30-D6C46124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7607F-462F-CB4E-8E1B-F5081B07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87FF7-2B5B-6F49-8A6C-43CFF17E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93A78-B8B8-D241-85CD-92AA4E61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1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9D15-A097-4342-96AB-B46932FD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84FEC-4546-1C46-BC70-13F7BEE81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4044-7C0E-CE48-9B40-46E0A29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5E35-9D62-8B48-BF1E-A678DAD6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86E7-8180-7B4B-86C2-908CC340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1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6C093-FA14-B440-B212-2477DD98C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E32BF-9BD6-6648-92E6-6014CAE50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0E04-BE59-3245-B65C-DF419305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A3FB-0DF4-4B42-BDF0-1B3DBE57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F6AFE-4B8E-6840-BFAC-E575BCAD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7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1D8E-7E44-1548-B5CD-63A62FD00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2B33F-B254-E14C-AB2B-ACC09154B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EA1C1-8069-F730-382C-C85DF790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9FEBB-7FE9-DF79-150F-00D70D65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43E78-FD77-0749-ADAE-636D7B14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9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E601-1A41-1943-B1F6-71C14A18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3DCF-D2EF-BF44-A284-5E4715DE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AB64A-4844-B4C4-A279-9AFADBE2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5FCED-EE00-3BA2-BDF9-56223857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9FF20-A752-9786-B1C9-081B5665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9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5974-1D73-7E49-AB76-E6A0AE2E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9DC96-FACD-9D4D-897A-946FCA52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0DA0D-3DE1-5A27-5663-B2010927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1BA0A-BC57-18B5-D2F5-6B5D1265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CA6F7-EF9F-A8EF-72F1-C3DA8D5F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4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7AC1-1AE2-5D4F-9EAC-C9672536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036C-54C3-5940-AC41-B36F455BB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D434B-E82E-6248-A2CE-BE035EC41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74CB97-1406-F19D-560D-C95F1114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19953F-4A7F-D19A-ADB0-5D62C8C8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7F47DE-13EF-9B85-B1E8-CC0A07DC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7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F7A5-8E6B-4245-9EFB-25E2BBC0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D1A2C-D02C-3844-9190-C9B356DE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BAA90-5D25-8E48-A8D6-F64E1CB1F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42649-D4E4-034D-8DE9-4082CF097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18166-3895-CC48-AECE-72B701058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083AF6A-EB06-5BA0-8BCF-72A0918C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CF1D5F-C71B-1928-117B-075CD2E4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2114A5-F62D-DDC4-F722-F8B6EF3A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2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168E-14FE-AE45-A873-90232792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DE1F6D-B1A5-4BA5-3EE7-EBFCED7B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645A65-9047-29A9-C8F8-6FE98DFF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82C5E0-5E12-B860-76B6-E1B93BA4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F411-B902-0A4E-B1AC-949A0BB2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E4DBE-857D-484B-8575-ADA0DD8B9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477BA-AD64-E845-8A17-74658B2D4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33ACF-1FAD-0448-9665-191A3EC2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14AD6-2C08-3043-916C-C7CE1838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21169-CE08-4A41-858B-9100D96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85BF-D569-E04D-B9C2-201077A3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E5F6E-3446-834D-ACA1-FFB53E48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97120-FB56-9A40-98A0-00846EC4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6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58E0-D164-ED4A-BFCA-AC7A652E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C884-1F9E-F24E-9F49-4B5B0B82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7B3F-0815-D848-BF3A-CCAEF7BF3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CBA2B-0C6E-ED40-9DCF-9C5C4ADA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2EA9-6D20-1D44-94DD-EADF2826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164D5-885C-314E-8DA5-36C94316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8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C00E-341A-514C-9849-61A1BFFC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9A80F-DE82-2A4B-861B-EB7E7E0E6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D28E4-0560-B048-B085-1CE15ED1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38446-08A0-754E-9CB7-ECC0419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44810-5C6A-BC47-91D8-DD0745EF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4E34-B12D-F34B-9690-E90F26C2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5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7D72-6FBA-F34A-9E35-A963C11B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5E661-D2A9-644D-A24C-7529EDC3F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C780-CFE6-1746-86DB-B9D2DC55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01A66-12D5-6142-827A-ED040E3D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9927-A815-D24A-B6EB-CA0CC8EE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9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DD77E-D44C-E84B-A224-F9A243EE3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00174-8C65-C84D-B23D-F71002A67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C5CB9-41A2-394E-8DB0-1F51933A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9E8C-9D3F-8744-AF2D-2002B81B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7E58-C36E-6348-9308-52BECEAE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BAE3-D255-C945-B96E-3F5B3D12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0226B-9006-FB45-BC12-4854D46D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99A72-6E51-104D-9ECF-9E67E9085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922AC-EBAF-3445-9F7A-1DFE7C9E2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198CF-26B6-8F45-89EC-E62122021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69C08-E32B-9243-A920-EF18F102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3170F-F020-6A4C-B71C-DE428D99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9EB5A-A340-8B49-AEA4-7E553E89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A976-4D88-5D49-BA14-9B693418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878EF-444C-FB44-A09D-6EC559A4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2912F-251D-A842-AC1A-1B6170C7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9240A-4539-1B4B-8915-C1E11EAE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6A118-07F7-5646-BD4D-D4608087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EBCB8-71A6-EA4F-85DB-D65BB6B3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7244C-9A21-FB42-B9AA-9DEDC64A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8C54-D604-5E40-9A20-350039C6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8762B-00B9-9849-8230-C4A65D11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2984-6AC6-6243-B875-485CDFBE6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8B2AD-AC25-2540-B5F7-F8C207FE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40048-E981-BD4A-BBEE-7E5CB8AD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C871B-4763-8845-B9EB-A7C2734B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DCCE-DD86-764A-9EAA-5510CFA1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41955-4B7D-2444-AAD8-D38FBED16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BDD20-08B7-4A4F-9314-4F345575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86873-3B45-5A49-A020-3DC6070C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1EE45-2F93-AE40-A0E7-E74985D2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59C76-8E99-7A4D-9ACC-D9AFCCE0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44B47-F3F7-AB43-8BF3-BE90B057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2898-7877-5F45-BB75-860A0A05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F01D1-F658-984A-9C6E-E1994A292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5C836-4C06-F241-A97A-7C0B3D29CE0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94008-1F8D-374B-A3F4-3E6C5BA1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64359-F4D5-E045-9C14-5B615A172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2EFF7-1B58-4F42-ABE7-8EB2C1CBBF6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D96A84-908D-40E6-CF29-5D3322D5B2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5682" y="6163910"/>
            <a:ext cx="970827" cy="5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1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BDCB1-AA9D-F94F-A129-18A370AA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E2E7D-0C0D-3044-996D-3E886A5F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6BC4-613D-8149-9C99-72BAB457B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7433" y="6356350"/>
            <a:ext cx="1027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9AE5F-462B-6C45-B5E5-644DE262BB8B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8D2C-D96E-0741-8106-9F6DE6554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5816" y="6356350"/>
            <a:ext cx="479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8C38-F90E-CC46-BC2E-22570E2F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4641" y="6356350"/>
            <a:ext cx="140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6A830BD-F1D7-9643-9C32-FA82BFE5A9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478144-98F3-A43D-BBA3-598DE9156E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5400" y="5866544"/>
            <a:ext cx="2512642" cy="10090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66ACF5-759D-4BE9-D9DD-D70CA7F76B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28150" y="-25400"/>
            <a:ext cx="2882747" cy="1347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A7405D-4604-E3AE-99E4-2AF28479CA5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1092148" y="6215463"/>
            <a:ext cx="1019485" cy="5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0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4576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BDCB1-AA9D-F94F-A129-18A370AA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E2E7D-0C0D-3044-996D-3E886A5F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6BC4-613D-8149-9C99-72BAB457B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7433" y="6356350"/>
            <a:ext cx="1027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9AE5F-462B-6C45-B5E5-644DE262BB8B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8D2C-D96E-0741-8106-9F6DE6554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5816" y="6356350"/>
            <a:ext cx="479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8C38-F90E-CC46-BC2E-22570E2F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4641" y="6356350"/>
            <a:ext cx="140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6A830BD-F1D7-9643-9C32-FA82BFE5A9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A7405D-4604-E3AE-99E4-2AF28479CA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1092148" y="6215463"/>
            <a:ext cx="1019485" cy="5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9A98FA-8B88-5EDE-956F-AE8BE044573D}"/>
              </a:ext>
            </a:extLst>
          </p:cNvPr>
          <p:cNvSpPr/>
          <p:nvPr userDrawn="1"/>
        </p:nvSpPr>
        <p:spPr>
          <a:xfrm>
            <a:off x="-1" y="6197511"/>
            <a:ext cx="12192001" cy="660489"/>
          </a:xfrm>
          <a:prstGeom prst="rect">
            <a:avLst/>
          </a:prstGeom>
          <a:solidFill>
            <a:srgbClr val="DEE6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0A0CA-8985-6D49-88AF-DF359F99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1CACD-A761-2142-A033-21548E78D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77AE06-25C0-4D04-A7BF-AE0A4A8B2CA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-652753" y="632203"/>
            <a:ext cx="2147303" cy="8623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936C9C-19D1-48CC-998E-3100E0F0EB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10087279" y="4082516"/>
            <a:ext cx="2882747" cy="1347243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DAC757EF-B95A-660E-4E59-B02032145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5866" y="6356350"/>
            <a:ext cx="1027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9AE5F-462B-6C45-B5E5-644DE262BB8B}" type="datetimeFigureOut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E0DAF1E-79CD-34CA-8470-E7E06564B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4278" y="6356350"/>
            <a:ext cx="5996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01D1671-98C2-9B49-2764-21B396D73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4641" y="6356350"/>
            <a:ext cx="140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6A830BD-F1D7-9643-9C32-FA82BFE5A9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25775-634B-5DD3-843F-532DEF8990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15269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rafmetrics.aristotle.com/sitepages/matrix.aspx" TargetMode="Externa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070F8-1153-8D09-A267-3072A99E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B4B39-61D9-E54E-B8AC-661FD017C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914" y="3101815"/>
            <a:ext cx="10772172" cy="1001979"/>
          </a:xfrm>
        </p:spPr>
        <p:txBody>
          <a:bodyPr>
            <a:noAutofit/>
          </a:bodyPr>
          <a:lstStyle/>
          <a:p>
            <a:r>
              <a:rPr lang="en-US" sz="4800" b="1" dirty="0"/>
              <a:t>REALTOR</a:t>
            </a:r>
            <a:r>
              <a:rPr lang="en-US" sz="4800" b="1" baseline="30000" dirty="0"/>
              <a:t>®</a:t>
            </a:r>
            <a:r>
              <a:rPr lang="en-US" sz="4800" b="1" dirty="0"/>
              <a:t> Action Fund (RAF) &amp; </a:t>
            </a:r>
            <a:br>
              <a:rPr lang="en-US" sz="4800" b="1" dirty="0"/>
            </a:br>
            <a:r>
              <a:rPr lang="en-US" sz="4800" b="1" dirty="0"/>
              <a:t>REALTOR</a:t>
            </a:r>
            <a:r>
              <a:rPr lang="en-US" sz="4800" b="1" baseline="30000" dirty="0"/>
              <a:t>®</a:t>
            </a:r>
            <a:r>
              <a:rPr lang="en-US" sz="4800" b="1" dirty="0"/>
              <a:t> Action Assessment (RAA)</a:t>
            </a:r>
            <a:r>
              <a:rPr lang="en-US" sz="48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A6DA17-6752-F81A-1218-8F4AE757C115}"/>
              </a:ext>
            </a:extLst>
          </p:cNvPr>
          <p:cNvSpPr txBox="1">
            <a:spLocks/>
          </p:cNvSpPr>
          <p:nvPr/>
        </p:nvSpPr>
        <p:spPr>
          <a:xfrm>
            <a:off x="1524000" y="4392391"/>
            <a:ext cx="9144000" cy="541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How it Works to Support Your Association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DA25F-E40B-EB9E-39FB-C6B6913A4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120" y="1049918"/>
            <a:ext cx="1903759" cy="10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2F36-CE74-DB10-94DB-D8484EA3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3979A56-7366-BDE3-AA1F-D1F2DA64C205}"/>
              </a:ext>
            </a:extLst>
          </p:cNvPr>
          <p:cNvSpPr txBox="1"/>
          <p:nvPr/>
        </p:nvSpPr>
        <p:spPr>
          <a:xfrm>
            <a:off x="637232" y="1031182"/>
            <a:ext cx="4274401" cy="1516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Participation &amp; RAA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7D978-E6A3-B624-1EF0-6F33082B7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332" y="746088"/>
            <a:ext cx="6531428" cy="5484895"/>
          </a:xfrm>
          <a:solidFill>
            <a:schemeClr val="tx2"/>
          </a:solidFill>
        </p:spPr>
        <p:txBody>
          <a:bodyPr lIns="457200" tIns="457200" rIns="457200" bIns="4572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Here’s what that means: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At </a:t>
            </a:r>
            <a:r>
              <a:rPr lang="en-US" sz="2000" b="1" dirty="0"/>
              <a:t>12% participation</a:t>
            </a:r>
            <a:r>
              <a:rPr lang="en-US" sz="2000" dirty="0"/>
              <a:t>, Your Local Association would receive </a:t>
            </a:r>
            <a:r>
              <a:rPr lang="en-US" sz="2000" b="1" dirty="0"/>
              <a:t>15% of our RAA in 2027</a:t>
            </a:r>
            <a:r>
              <a:rPr lang="en-US" sz="2000" dirty="0"/>
              <a:t>. 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At </a:t>
            </a:r>
            <a:r>
              <a:rPr lang="en-US" sz="2000" b="1" dirty="0"/>
              <a:t>21% participation (meeting goal)</a:t>
            </a:r>
            <a:r>
              <a:rPr lang="en-US" sz="2000" dirty="0"/>
              <a:t>, Your Local Association would receive </a:t>
            </a:r>
            <a:r>
              <a:rPr lang="en-US" sz="2000" b="1" dirty="0"/>
              <a:t>17% of their RAA in 2027</a:t>
            </a:r>
            <a:r>
              <a:rPr lang="en-US" sz="2000" dirty="0"/>
              <a:t>. 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If Your Local Association does not meet the participation goal but averages </a:t>
            </a:r>
            <a:r>
              <a:rPr lang="en-US" sz="2000" b="1" dirty="0"/>
              <a:t>$20 per member</a:t>
            </a:r>
            <a:r>
              <a:rPr lang="en-US" sz="2000" dirty="0"/>
              <a:t>, Your </a:t>
            </a:r>
            <a:r>
              <a:rPr lang="en-US" sz="2000"/>
              <a:t>Local Association stills </a:t>
            </a:r>
            <a:r>
              <a:rPr lang="en-US" sz="2000" dirty="0"/>
              <a:t>receive </a:t>
            </a:r>
            <a:r>
              <a:rPr lang="en-US" sz="2000" b="1" dirty="0"/>
              <a:t>17% of our RAA in 2027</a:t>
            </a:r>
            <a:r>
              <a:rPr lang="en-US" sz="2000" dirty="0"/>
              <a:t>. 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At </a:t>
            </a:r>
            <a:r>
              <a:rPr lang="en-US" sz="2000" b="1" dirty="0"/>
              <a:t>26% participation (5% above goal)</a:t>
            </a:r>
            <a:r>
              <a:rPr lang="en-US" sz="2000" dirty="0"/>
              <a:t>, Your Local Association would receive </a:t>
            </a:r>
            <a:r>
              <a:rPr lang="en-US" sz="2000" b="1" dirty="0"/>
              <a:t>20% of their RAA in 2027</a:t>
            </a:r>
            <a:r>
              <a:rPr lang="en-US" sz="20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0BEFB-78C5-6993-A6F3-B5C867FAACF7}"/>
              </a:ext>
            </a:extLst>
          </p:cNvPr>
          <p:cNvSpPr txBox="1"/>
          <p:nvPr/>
        </p:nvSpPr>
        <p:spPr>
          <a:xfrm>
            <a:off x="637232" y="2547249"/>
            <a:ext cx="4014281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The starting point for how much RAA you receive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depends on where you are on slide 9.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7D1A16F-3EB4-2977-0E79-D7576F98E79B}"/>
              </a:ext>
            </a:extLst>
          </p:cNvPr>
          <p:cNvSpPr/>
          <p:nvPr/>
        </p:nvSpPr>
        <p:spPr>
          <a:xfrm rot="6763790">
            <a:off x="2603917" y="649528"/>
            <a:ext cx="3101009" cy="2517742"/>
          </a:xfrm>
          <a:prstGeom prst="arc">
            <a:avLst>
              <a:gd name="adj1" fmla="val 15577758"/>
              <a:gd name="adj2" fmla="val 21035021"/>
            </a:avLst>
          </a:prstGeom>
          <a:ln w="63500">
            <a:solidFill>
              <a:schemeClr val="accent1">
                <a:lumMod val="40000"/>
                <a:lumOff val="60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CCEF25-38A1-AAA6-194C-1E8A2220285F}"/>
              </a:ext>
            </a:extLst>
          </p:cNvPr>
          <p:cNvSpPr txBox="1">
            <a:spLocks/>
          </p:cNvSpPr>
          <p:nvPr/>
        </p:nvSpPr>
        <p:spPr>
          <a:xfrm>
            <a:off x="401832" y="365125"/>
            <a:ext cx="1138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Why It Matters</a:t>
            </a:r>
            <a:endParaRPr lang="en-US" sz="3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BAC6B-A612-A9FD-058E-20AFE55C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86852" cy="4351338"/>
          </a:xfrm>
        </p:spPr>
        <p:txBody>
          <a:bodyPr/>
          <a:lstStyle/>
          <a:p>
            <a:pPr marL="349250" indent="-33655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That’s why participation matters so much.</a:t>
            </a:r>
          </a:p>
          <a:p>
            <a:pPr marL="349250" indent="-33655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Whether it’s $49, $148, or more—every investment helps strengthen our voice and increases the resources we bring back to support our members and our industry.</a:t>
            </a:r>
          </a:p>
          <a:p>
            <a:pPr marL="349250" indent="-33655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/>
              <a:t>RAF participation isn’t just about investing—it directly impacts the resources we bring back to our Association.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5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8A21F-A656-5D3F-55EC-A64642F7C8A9}"/>
              </a:ext>
            </a:extLst>
          </p:cNvPr>
          <p:cNvSpPr txBox="1"/>
          <p:nvPr/>
        </p:nvSpPr>
        <p:spPr>
          <a:xfrm>
            <a:off x="5708469" y="1181300"/>
            <a:ext cx="5590902" cy="131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Moving Forward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AFC9E5-0FB5-B769-5261-828F3ACD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469" y="2769326"/>
            <a:ext cx="5590902" cy="33832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Every additional investor makes a difference.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It doesn’t just grow participation—it increases the resources we bring back to our Association.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We appreciate your continued support and leadership.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B1ACD-446E-9613-001D-B2E527ACA2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03974"/>
            <a:ext cx="493701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E4F5F1-419D-F3AF-BC2F-6BF1CF77D9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3559" y="564407"/>
            <a:ext cx="5424882" cy="60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dirty="0">
                <a:latin typeface="Century Gothic" panose="020B0502020202020204" pitchFamily="34" charset="0"/>
              </a:rPr>
              <a:t>Make Your Investment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A9B60-53DB-8CF0-36ED-AFBA808DC3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57" y="1583607"/>
            <a:ext cx="4354286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4F4360-161F-3152-A995-82FA54B81EBA}"/>
              </a:ext>
            </a:extLst>
          </p:cNvPr>
          <p:cNvSpPr/>
          <p:nvPr/>
        </p:nvSpPr>
        <p:spPr>
          <a:xfrm>
            <a:off x="5596467" y="1932755"/>
            <a:ext cx="6096000" cy="3658147"/>
          </a:xfrm>
          <a:prstGeom prst="roundRect">
            <a:avLst>
              <a:gd name="adj" fmla="val 106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641B0-09F4-BC43-8EBD-DA2DF3AC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356890"/>
            <a:ext cx="10515600" cy="1164754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F52F95-204D-042C-0030-253BAF5C2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92" y="2289991"/>
            <a:ext cx="4613476" cy="1344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RAF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400" b="1" dirty="0"/>
              <a:t>REALTOR</a:t>
            </a:r>
            <a:r>
              <a:rPr lang="en-US" sz="2400" b="1" baseline="30000" dirty="0"/>
              <a:t>®</a:t>
            </a:r>
            <a:r>
              <a:rPr lang="en-US" sz="2400" b="1" dirty="0"/>
              <a:t> Action Fund</a:t>
            </a:r>
            <a:r>
              <a:rPr lang="en-US" sz="2400" dirty="0"/>
              <a:t>, which is a </a:t>
            </a:r>
            <a:r>
              <a:rPr lang="en-US" sz="2400" b="1" dirty="0"/>
              <a:t>voluntary investment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BFD59E1-549A-5E76-F6B9-DF6C0324D39D}"/>
              </a:ext>
            </a:extLst>
          </p:cNvPr>
          <p:cNvSpPr txBox="1">
            <a:spLocks/>
          </p:cNvSpPr>
          <p:nvPr/>
        </p:nvSpPr>
        <p:spPr>
          <a:xfrm>
            <a:off x="499533" y="3775891"/>
            <a:ext cx="4620335" cy="116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RAA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400" b="1" dirty="0"/>
              <a:t>REALTOR</a:t>
            </a:r>
            <a:r>
              <a:rPr lang="en-US" sz="2400" b="1" baseline="30000" dirty="0"/>
              <a:t>®</a:t>
            </a:r>
            <a:r>
              <a:rPr lang="en-US" sz="2400" b="1" dirty="0"/>
              <a:t> Action Assessment</a:t>
            </a:r>
            <a:r>
              <a:rPr lang="en-US" sz="2400" dirty="0"/>
              <a:t>, which is </a:t>
            </a:r>
            <a:r>
              <a:rPr lang="en-US" sz="2400" b="1" dirty="0"/>
              <a:t>mandatory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F734659-BB4C-8386-8831-1553E72B753C}"/>
              </a:ext>
            </a:extLst>
          </p:cNvPr>
          <p:cNvSpPr txBox="1">
            <a:spLocks/>
          </p:cNvSpPr>
          <p:nvPr/>
        </p:nvSpPr>
        <p:spPr>
          <a:xfrm>
            <a:off x="6011467" y="2384357"/>
            <a:ext cx="5266000" cy="133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How does my RAF investment support our Association?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6F37A6-1C94-C478-1750-C175F654CE4D}"/>
              </a:ext>
            </a:extLst>
          </p:cNvPr>
          <p:cNvSpPr txBox="1"/>
          <p:nvPr/>
        </p:nvSpPr>
        <p:spPr>
          <a:xfrm>
            <a:off x="6011467" y="3418656"/>
            <a:ext cx="5266000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RAF participation drives engagement and investment, and in return, RAA allocation reflects that participation by determining how much funding comes back to support our local efforts.</a:t>
            </a:r>
          </a:p>
        </p:txBody>
      </p:sp>
    </p:spTree>
    <p:extLst>
      <p:ext uri="{BB962C8B-B14F-4D97-AF65-F5344CB8AC3E}">
        <p14:creationId xmlns:p14="http://schemas.microsoft.com/office/powerpoint/2010/main" val="375484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622" y="596856"/>
            <a:ext cx="10959706" cy="70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RAF Breakdown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0DE272-4965-19CB-84C2-17F28BF8102D}"/>
              </a:ext>
            </a:extLst>
          </p:cNvPr>
          <p:cNvGrpSpPr/>
          <p:nvPr/>
        </p:nvGrpSpPr>
        <p:grpSpPr>
          <a:xfrm>
            <a:off x="680358" y="1657630"/>
            <a:ext cx="10958970" cy="4083414"/>
            <a:chOff x="680358" y="1426136"/>
            <a:chExt cx="10958970" cy="387729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7317BA3-2E12-6E9B-8AC5-19A52A59C6BE}"/>
                </a:ext>
              </a:extLst>
            </p:cNvPr>
            <p:cNvSpPr/>
            <p:nvPr/>
          </p:nvSpPr>
          <p:spPr>
            <a:xfrm>
              <a:off x="6159843" y="3028324"/>
              <a:ext cx="3877296" cy="672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6459"/>
                  </a:lnTo>
                  <a:lnTo>
                    <a:pt x="3877296" y="336459"/>
                  </a:lnTo>
                  <a:lnTo>
                    <a:pt x="3877296" y="672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A71DB13-E1D0-3273-0D60-4B1AB5E98B31}"/>
                </a:ext>
              </a:extLst>
            </p:cNvPr>
            <p:cNvSpPr/>
            <p:nvPr/>
          </p:nvSpPr>
          <p:spPr>
            <a:xfrm>
              <a:off x="6114123" y="3028324"/>
              <a:ext cx="91440" cy="672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72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88D9A9F-164B-CFA6-3FD7-3775BA938D51}"/>
                </a:ext>
              </a:extLst>
            </p:cNvPr>
            <p:cNvSpPr/>
            <p:nvPr/>
          </p:nvSpPr>
          <p:spPr>
            <a:xfrm>
              <a:off x="2282547" y="3028324"/>
              <a:ext cx="3877296" cy="672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77296" y="0"/>
                  </a:moveTo>
                  <a:lnTo>
                    <a:pt x="3877296" y="336459"/>
                  </a:lnTo>
                  <a:lnTo>
                    <a:pt x="0" y="336459"/>
                  </a:lnTo>
                  <a:lnTo>
                    <a:pt x="0" y="672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E3B6479-75CD-CC13-93A5-6335ED9768A2}"/>
                </a:ext>
              </a:extLst>
            </p:cNvPr>
            <p:cNvSpPr/>
            <p:nvPr/>
          </p:nvSpPr>
          <p:spPr>
            <a:xfrm>
              <a:off x="4557655" y="1426136"/>
              <a:ext cx="3204377" cy="1602188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Century Gothic" panose="020B0502020202020204" pitchFamily="34" charset="0"/>
                </a:rPr>
                <a:t>$200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0BC8C85-15DD-ABEE-182F-8E49D31D69D7}"/>
                </a:ext>
              </a:extLst>
            </p:cNvPr>
            <p:cNvSpPr/>
            <p:nvPr/>
          </p:nvSpPr>
          <p:spPr>
            <a:xfrm>
              <a:off x="680358" y="3701244"/>
              <a:ext cx="3204377" cy="160218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Century Gothic" panose="020B0502020202020204" pitchFamily="34" charset="0"/>
                </a:rPr>
                <a:t>Federal Advocacy</a:t>
              </a:r>
              <a:r>
                <a:rPr lang="en-US" sz="1800" kern="1200" dirty="0"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6A01606-1736-8434-7B54-F33F76EB4667}"/>
                </a:ext>
              </a:extLst>
            </p:cNvPr>
            <p:cNvSpPr/>
            <p:nvPr/>
          </p:nvSpPr>
          <p:spPr>
            <a:xfrm>
              <a:off x="4557655" y="3701244"/>
              <a:ext cx="3204377" cy="160218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Century Gothic" panose="020B0502020202020204" pitchFamily="34" charset="0"/>
                </a:rPr>
                <a:t>State Advocacy</a:t>
              </a:r>
              <a:r>
                <a:rPr lang="en-US" sz="1800" kern="1200" dirty="0"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A46C681-EB0B-9F8A-BC72-5CF438A5A5BC}"/>
                </a:ext>
              </a:extLst>
            </p:cNvPr>
            <p:cNvSpPr/>
            <p:nvPr/>
          </p:nvSpPr>
          <p:spPr>
            <a:xfrm>
              <a:off x="8434951" y="3701244"/>
              <a:ext cx="3204377" cy="160218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Century Gothic" panose="020B0502020202020204" pitchFamily="34" charset="0"/>
                </a:rPr>
                <a:t>Local Association </a:t>
              </a:r>
              <a:br>
                <a:rPr lang="en-US" sz="1800" b="1" kern="1200" dirty="0">
                  <a:latin typeface="Century Gothic" panose="020B0502020202020204" pitchFamily="34" charset="0"/>
                </a:rPr>
              </a:br>
              <a:r>
                <a:rPr lang="en-US" sz="1600" b="0" kern="1200" dirty="0">
                  <a:latin typeface="Century Gothic" panose="020B0502020202020204" pitchFamily="34" charset="0"/>
                </a:rPr>
                <a:t>(30%)</a:t>
              </a:r>
              <a:endParaRPr lang="en-US" sz="1800" b="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08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D050FB-22DE-1732-8183-DF26A518E891}"/>
              </a:ext>
            </a:extLst>
          </p:cNvPr>
          <p:cNvSpPr txBox="1"/>
          <p:nvPr/>
        </p:nvSpPr>
        <p:spPr>
          <a:xfrm>
            <a:off x="393896" y="5210284"/>
            <a:ext cx="2169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$17.15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94110-90F2-E25F-D8FB-A6BCFF9883B1}"/>
              </a:ext>
            </a:extLst>
          </p:cNvPr>
          <p:cNvSpPr txBox="1"/>
          <p:nvPr/>
        </p:nvSpPr>
        <p:spPr>
          <a:xfrm>
            <a:off x="2700238" y="5215841"/>
            <a:ext cx="2169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$7.35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F9FC8-DECB-00FC-3D72-38411633921F}"/>
              </a:ext>
            </a:extLst>
          </p:cNvPr>
          <p:cNvSpPr txBox="1"/>
          <p:nvPr/>
        </p:nvSpPr>
        <p:spPr>
          <a:xfrm>
            <a:off x="5006579" y="5210284"/>
            <a:ext cx="2169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$4.90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EB08F-FB03-B77E-EA01-49C0161F358E}"/>
              </a:ext>
            </a:extLst>
          </p:cNvPr>
          <p:cNvSpPr txBox="1"/>
          <p:nvPr/>
        </p:nvSpPr>
        <p:spPr>
          <a:xfrm>
            <a:off x="7312918" y="5210284"/>
            <a:ext cx="216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$4.90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281FF9-F186-F89E-D440-09F67862E819}"/>
              </a:ext>
            </a:extLst>
          </p:cNvPr>
          <p:cNvSpPr txBox="1"/>
          <p:nvPr/>
        </p:nvSpPr>
        <p:spPr>
          <a:xfrm>
            <a:off x="3003452" y="2811743"/>
            <a:ext cx="2985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$49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B72FB-A8FA-6487-BDFE-CF8AE30BD8ED}"/>
              </a:ext>
            </a:extLst>
          </p:cNvPr>
          <p:cNvSpPr txBox="1"/>
          <p:nvPr/>
        </p:nvSpPr>
        <p:spPr>
          <a:xfrm>
            <a:off x="6189785" y="2825811"/>
            <a:ext cx="2985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$201-5,000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CREPAC-Federal-C.A.R.</a:t>
            </a:r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C47B7F31-4792-217D-EB29-CD379CE99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60" y="2671961"/>
            <a:ext cx="2114705" cy="892473"/>
          </a:xfrm>
          <a:prstGeom prst="roundRect">
            <a:avLst>
              <a:gd name="adj" fmla="val 2945"/>
            </a:avLst>
          </a:prstGeom>
          <a:solidFill>
            <a:srgbClr val="755DD9"/>
          </a:solidFill>
          <a:ln w="9525" algn="in">
            <a:noFill/>
            <a:miter lim="800000"/>
            <a:headEnd/>
            <a:tailEnd/>
          </a:ln>
          <a:effectLst/>
        </p:spPr>
        <p:txBody>
          <a:bodyPr lIns="20574" tIns="20574" rIns="20574" bIns="20574" anchor="ctr" anchorCtr="0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257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Member’s</a:t>
            </a:r>
          </a:p>
          <a:p>
            <a:pPr marL="0" marR="0" lvl="0" indent="0" algn="ctr" defTabSz="257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Investment $49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25">
            <a:extLst>
              <a:ext uri="{FF2B5EF4-FFF2-40B4-BE49-F238E27FC236}">
                <a16:creationId xmlns:a16="http://schemas.microsoft.com/office/drawing/2014/main" id="{EA1D22F8-A350-D97E-45C8-8EA7264F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853" y="2407627"/>
            <a:ext cx="2405205" cy="1485340"/>
          </a:xfrm>
          <a:prstGeom prst="flowChartAlternateProcess">
            <a:avLst/>
          </a:prstGeom>
          <a:noFill/>
          <a:ln w="19050" algn="in">
            <a:solidFill>
              <a:srgbClr val="DADE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20574" tIns="20574" rIns="20574" bIns="20574" anchor="ctr" anchorCtr="0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257175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Assuming a split of 30/30/40</a:t>
            </a:r>
            <a:b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Your Local AORs 30%  ($14.70)</a:t>
            </a:r>
          </a:p>
          <a:p>
            <a:pPr marL="0" marR="0" lvl="0" indent="0" algn="ctr" defTabSz="257175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LCRC - IMPAC - ALF-Sub-accounts</a:t>
            </a:r>
          </a:p>
          <a:p>
            <a:pPr marL="0" marR="0" lvl="0" indent="0" algn="ctr" defTabSz="257175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LCRC - $4.41 =30%</a:t>
            </a:r>
            <a:b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</a:b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IMPAC-$</a:t>
            </a:r>
            <a:r>
              <a:rPr lang="en-US" altLang="en-US" sz="1050" kern="0" dirty="0">
                <a:solidFill>
                  <a:srgbClr val="000066"/>
                </a:solidFill>
                <a:latin typeface="Century Gothic" panose="020B0502020202020204" pitchFamily="34" charset="0"/>
              </a:rPr>
              <a:t>4.41</a:t>
            </a: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=30%</a:t>
            </a:r>
            <a:b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</a:b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ALF-$</a:t>
            </a:r>
            <a:r>
              <a:rPr lang="en-US" altLang="en-US" sz="1050" kern="0" dirty="0">
                <a:solidFill>
                  <a:srgbClr val="000066"/>
                </a:solidFill>
                <a:latin typeface="Century Gothic" panose="020B0502020202020204" pitchFamily="34" charset="0"/>
              </a:rPr>
              <a:t>5.88</a:t>
            </a: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=40%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894BAE-D2F2-74AF-FA0E-4D93EDAC980E}"/>
              </a:ext>
            </a:extLst>
          </p:cNvPr>
          <p:cNvSpPr/>
          <p:nvPr/>
        </p:nvSpPr>
        <p:spPr>
          <a:xfrm>
            <a:off x="0" y="0"/>
            <a:ext cx="12192000" cy="1175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D3E54C-2F94-E1E9-BA3E-F4FB16E5F6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11756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A731E8-60A8-9EA7-3C6A-679525B832E1}"/>
              </a:ext>
            </a:extLst>
          </p:cNvPr>
          <p:cNvSpPr txBox="1"/>
          <p:nvPr/>
        </p:nvSpPr>
        <p:spPr>
          <a:xfrm>
            <a:off x="679622" y="299787"/>
            <a:ext cx="10959706" cy="70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atin typeface="Century Gothic" panose="020B0502020202020204" pitchFamily="34" charset="0"/>
                <a:ea typeface="+mj-ea"/>
                <a:cs typeface="+mj-cs"/>
              </a:rPr>
              <a:t>Example: $49 Investment</a:t>
            </a:r>
          </a:p>
        </p:txBody>
      </p:sp>
    </p:spTree>
    <p:extLst>
      <p:ext uri="{BB962C8B-B14F-4D97-AF65-F5344CB8AC3E}">
        <p14:creationId xmlns:p14="http://schemas.microsoft.com/office/powerpoint/2010/main" val="280629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8FBA7-74E4-0AAA-25AD-DBC3F49C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0B31F3B-0A85-F8A8-3D80-0A70BDBB73F2}"/>
              </a:ext>
            </a:extLst>
          </p:cNvPr>
          <p:cNvSpPr/>
          <p:nvPr/>
        </p:nvSpPr>
        <p:spPr>
          <a:xfrm>
            <a:off x="0" y="0"/>
            <a:ext cx="12192000" cy="1175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975728-3C16-94D6-7757-CC80E3054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11756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46E597-230F-8C1E-AB14-B07D02E09781}"/>
              </a:ext>
            </a:extLst>
          </p:cNvPr>
          <p:cNvSpPr txBox="1"/>
          <p:nvPr/>
        </p:nvSpPr>
        <p:spPr>
          <a:xfrm>
            <a:off x="679622" y="299787"/>
            <a:ext cx="10959706" cy="70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atin typeface="Century Gothic" panose="020B0502020202020204" pitchFamily="34" charset="0"/>
                <a:ea typeface="+mj-ea"/>
                <a:cs typeface="+mj-cs"/>
              </a:rPr>
              <a:t>Example: $148 Investment</a:t>
            </a:r>
          </a:p>
        </p:txBody>
      </p:sp>
      <p:sp>
        <p:nvSpPr>
          <p:cNvPr id="2" name="AutoShape 25">
            <a:extLst>
              <a:ext uri="{FF2B5EF4-FFF2-40B4-BE49-F238E27FC236}">
                <a16:creationId xmlns:a16="http://schemas.microsoft.com/office/drawing/2014/main" id="{D813FD5F-DED1-5CB0-F202-5BEB0759C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353" y="2467689"/>
            <a:ext cx="2405205" cy="1365215"/>
          </a:xfrm>
          <a:prstGeom prst="flowChartAlternateProcess">
            <a:avLst/>
          </a:prstGeom>
          <a:noFill/>
          <a:ln w="19050" algn="in">
            <a:solidFill>
              <a:srgbClr val="DADE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20574" tIns="20574" rIns="20574" bIns="20574" anchor="ctr" anchorCtr="0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4"/>
              </a:buBlip>
              <a:defRPr sz="3200" kern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Blip>
                <a:blip r:embed="rId4"/>
              </a:buBlip>
              <a:defRPr sz="2800" kern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Blip>
                <a:blip r:embed="rId4"/>
              </a:buBlip>
              <a:defRPr sz="2400" kern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Blip>
                <a:blip r:embed="rId4"/>
              </a:buBlip>
              <a:defRPr sz="2000" kern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Blip>
                <a:blip r:embed="rId4"/>
              </a:buBlip>
              <a:defRPr sz="2000" kern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Assuming a split of 30/30/40 </a:t>
            </a:r>
            <a:br>
              <a:rPr lang="en-US" altLang="en-US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altLang="en-US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Local AORs 30% ($44.40)</a:t>
            </a:r>
            <a:br>
              <a:rPr lang="en-US" altLang="en-US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altLang="en-US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Local AORs</a:t>
            </a:r>
          </a:p>
          <a:p>
            <a:pPr algn="ctr" defTabSz="257175"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1050" kern="0" dirty="0">
                <a:solidFill>
                  <a:srgbClr val="000066"/>
                </a:solidFill>
                <a:latin typeface="Century Gothic" panose="020B0502020202020204" pitchFamily="34" charset="0"/>
              </a:rPr>
              <a:t>LCRC - $13.32 =30%</a:t>
            </a:r>
            <a:br>
              <a:rPr lang="en-US" altLang="en-US" sz="1050" kern="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en-US" altLang="en-US" sz="1050" kern="0" dirty="0">
                <a:solidFill>
                  <a:srgbClr val="000066"/>
                </a:solidFill>
                <a:latin typeface="Century Gothic" panose="020B0502020202020204" pitchFamily="34" charset="0"/>
              </a:rPr>
              <a:t>IMPAC-$13.32=30%</a:t>
            </a:r>
            <a:br>
              <a:rPr lang="en-US" altLang="en-US" sz="1050" kern="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en-US" altLang="en-US" sz="1050" kern="0" dirty="0">
                <a:solidFill>
                  <a:srgbClr val="000066"/>
                </a:solidFill>
                <a:latin typeface="Century Gothic" panose="020B0502020202020204" pitchFamily="34" charset="0"/>
              </a:rPr>
              <a:t>ALF-$17.76=40%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E4104-F98C-5B32-A9DF-40C6ECE48EF8}"/>
              </a:ext>
            </a:extLst>
          </p:cNvPr>
          <p:cNvSpPr txBox="1"/>
          <p:nvPr/>
        </p:nvSpPr>
        <p:spPr>
          <a:xfrm>
            <a:off x="3003452" y="2811743"/>
            <a:ext cx="2985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$148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F648F-628A-7E19-7D06-EC5DB893321B}"/>
              </a:ext>
            </a:extLst>
          </p:cNvPr>
          <p:cNvSpPr txBox="1"/>
          <p:nvPr/>
        </p:nvSpPr>
        <p:spPr>
          <a:xfrm>
            <a:off x="6189785" y="2825811"/>
            <a:ext cx="2985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$201-5,000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CREPAC-Federal-C.A.R.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2850196F-4670-1A6C-0D07-1497E401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60" y="2671961"/>
            <a:ext cx="2114705" cy="892473"/>
          </a:xfrm>
          <a:prstGeom prst="roundRect">
            <a:avLst>
              <a:gd name="adj" fmla="val 2945"/>
            </a:avLst>
          </a:prstGeom>
          <a:solidFill>
            <a:srgbClr val="755DD9"/>
          </a:solidFill>
          <a:ln w="9525" algn="in">
            <a:noFill/>
            <a:miter lim="800000"/>
            <a:headEnd/>
            <a:tailEnd/>
          </a:ln>
          <a:effectLst/>
        </p:spPr>
        <p:txBody>
          <a:bodyPr lIns="20574" tIns="20574" rIns="20574" bIns="20574" anchor="ctr" anchorCtr="0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257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Member’s</a:t>
            </a:r>
          </a:p>
          <a:p>
            <a:pPr marL="0" marR="0" lvl="0" indent="0" algn="ctr" defTabSz="257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Investment $148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42663-4E5E-0310-D365-71CF73D03F71}"/>
              </a:ext>
            </a:extLst>
          </p:cNvPr>
          <p:cNvSpPr txBox="1"/>
          <p:nvPr/>
        </p:nvSpPr>
        <p:spPr>
          <a:xfrm>
            <a:off x="393896" y="5210284"/>
            <a:ext cx="2169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$51.80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22537-E17A-8132-139B-854216D17465}"/>
              </a:ext>
            </a:extLst>
          </p:cNvPr>
          <p:cNvSpPr txBox="1"/>
          <p:nvPr/>
        </p:nvSpPr>
        <p:spPr>
          <a:xfrm>
            <a:off x="2700238" y="5215841"/>
            <a:ext cx="2169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$22.20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E7B29-10BA-AEC7-AD05-F024E3BBB8BE}"/>
              </a:ext>
            </a:extLst>
          </p:cNvPr>
          <p:cNvSpPr txBox="1"/>
          <p:nvPr/>
        </p:nvSpPr>
        <p:spPr>
          <a:xfrm>
            <a:off x="5006579" y="5210284"/>
            <a:ext cx="2169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$14.80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689F0-3655-D4A5-F819-2E4A99E5BAE5}"/>
              </a:ext>
            </a:extLst>
          </p:cNvPr>
          <p:cNvSpPr txBox="1"/>
          <p:nvPr/>
        </p:nvSpPr>
        <p:spPr>
          <a:xfrm>
            <a:off x="7312918" y="5210284"/>
            <a:ext cx="216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$14.80</a:t>
            </a:r>
          </a:p>
        </p:txBody>
      </p:sp>
    </p:spTree>
    <p:extLst>
      <p:ext uri="{BB962C8B-B14F-4D97-AF65-F5344CB8AC3E}">
        <p14:creationId xmlns:p14="http://schemas.microsoft.com/office/powerpoint/2010/main" val="3667523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79DF-6031-7174-D2A7-8187D912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01" y="272121"/>
            <a:ext cx="11018520" cy="816015"/>
          </a:xfrm>
        </p:spPr>
        <p:txBody>
          <a:bodyPr anchor="b">
            <a:normAutofit/>
          </a:bodyPr>
          <a:lstStyle/>
          <a:p>
            <a:r>
              <a:rPr lang="en-US" dirty="0"/>
              <a:t>Higher Investments ($449 / $1,000)</a:t>
            </a:r>
            <a:r>
              <a:rPr lang="en-US" sz="4000" dirty="0"/>
              <a:t> </a:t>
            </a:r>
            <a:endParaRPr lang="en-US" sz="4000" i="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795B56-F7F2-DFC1-96D2-1CF425D0E5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2434" y="1380743"/>
            <a:ext cx="6512279" cy="4441323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457200" rIns="457200" bIns="45720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600"/>
              </a:spcBef>
              <a:buFont typeface="Wingdings" pitchFamily="2" charset="2"/>
              <a:buChar char="§"/>
            </a:pPr>
            <a:r>
              <a:rPr lang="en-US" dirty="0"/>
              <a:t>For larger investments, the first $200 is allocated using the same structure, and any amount above that is allocated directly to federal advocacy efforts. </a:t>
            </a:r>
            <a:br>
              <a:rPr lang="en-US" dirty="0"/>
            </a:br>
            <a:r>
              <a:rPr lang="en-US" b="1" dirty="0"/>
              <a:t>$449   </a:t>
            </a:r>
            <a:r>
              <a:rPr lang="en-US" dirty="0"/>
              <a:t>= $249 to CREPAC/Federal and </a:t>
            </a:r>
            <a:br>
              <a:rPr lang="en-US" dirty="0"/>
            </a:br>
            <a:r>
              <a:rPr lang="en-US" b="1" dirty="0"/>
              <a:t>$1000 </a:t>
            </a:r>
            <a:r>
              <a:rPr lang="en-US" dirty="0"/>
              <a:t>= $800 to CREPAC/Federal</a:t>
            </a:r>
          </a:p>
          <a:p>
            <a:pPr>
              <a:lnSpc>
                <a:spcPct val="130000"/>
              </a:lnSpc>
              <a:spcBef>
                <a:spcPts val="1600"/>
              </a:spcBef>
              <a:buFont typeface="Wingdings" pitchFamily="2" charset="2"/>
              <a:buChar char="§"/>
            </a:pPr>
            <a:r>
              <a:rPr lang="en-US" dirty="0"/>
              <a:t>This ensures we remain strong and effective at the local, state, and national levels.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3D6D8-A924-03A9-A3E0-2A524FBA5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4713" y="1380742"/>
            <a:ext cx="4614853" cy="44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6A1D0A-6EDB-058C-0C9C-73E3D850692A}"/>
              </a:ext>
            </a:extLst>
          </p:cNvPr>
          <p:cNvSpPr txBox="1"/>
          <p:nvPr/>
        </p:nvSpPr>
        <p:spPr>
          <a:xfrm>
            <a:off x="7029506" y="1007345"/>
            <a:ext cx="4274401" cy="286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WHAT COMES BACK: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Connecting RAF Participation to RAA Funding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CAE2271-70A2-1D15-FA93-49215E84E9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093" y="746088"/>
            <a:ext cx="5634038" cy="48736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5B433-C9AF-E32E-47F5-3D75B2A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9262" y="4206240"/>
            <a:ext cx="4234645" cy="12017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How our participation influences how much funding we receive back through the RAA.</a:t>
            </a:r>
          </a:p>
        </p:txBody>
      </p:sp>
    </p:spTree>
    <p:extLst>
      <p:ext uri="{BB962C8B-B14F-4D97-AF65-F5344CB8AC3E}">
        <p14:creationId xmlns:p14="http://schemas.microsoft.com/office/powerpoint/2010/main" val="158686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4D0A99D-D1B0-67EC-D4F5-089AF262E2D7}"/>
              </a:ext>
            </a:extLst>
          </p:cNvPr>
          <p:cNvSpPr/>
          <p:nvPr/>
        </p:nvSpPr>
        <p:spPr>
          <a:xfrm>
            <a:off x="4055165" y="1358121"/>
            <a:ext cx="7754870" cy="4048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D1321-27C6-F9F8-57EE-5339FFF02840}"/>
              </a:ext>
            </a:extLst>
          </p:cNvPr>
          <p:cNvSpPr/>
          <p:nvPr/>
        </p:nvSpPr>
        <p:spPr>
          <a:xfrm>
            <a:off x="0" y="6100354"/>
            <a:ext cx="12192000" cy="777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A1D0A-6EDB-058C-0C9C-73E3D850692A}"/>
              </a:ext>
            </a:extLst>
          </p:cNvPr>
          <p:cNvSpPr txBox="1"/>
          <p:nvPr/>
        </p:nvSpPr>
        <p:spPr>
          <a:xfrm>
            <a:off x="381965" y="234885"/>
            <a:ext cx="11037150" cy="1008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RAA Allocation Overview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E63D5-9F46-9E18-B182-EB754A073974}"/>
              </a:ext>
            </a:extLst>
          </p:cNvPr>
          <p:cNvSpPr txBox="1"/>
          <p:nvPr/>
        </p:nvSpPr>
        <p:spPr>
          <a:xfrm>
            <a:off x="381965" y="1653271"/>
            <a:ext cx="3236446" cy="341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Century Gothic" panose="020B0502020202020204" pitchFamily="34" charset="0"/>
              </a:rPr>
              <a:t>The REALTOR</a:t>
            </a:r>
            <a:r>
              <a:rPr lang="en-US" baseline="30000" dirty="0">
                <a:latin typeface="Century Gothic" panose="020B0502020202020204" pitchFamily="34" charset="0"/>
              </a:rPr>
              <a:t>®</a:t>
            </a:r>
            <a:r>
              <a:rPr lang="en-US" dirty="0">
                <a:latin typeface="Century Gothic" panose="020B0502020202020204" pitchFamily="34" charset="0"/>
              </a:rPr>
              <a:t> Action Assessment, or RAA, is mandatory—but the amount allocated back to our Association is performance-based.</a:t>
            </a:r>
          </a:p>
          <a:p>
            <a:pPr>
              <a:lnSpc>
                <a:spcPct val="110000"/>
              </a:lnSpc>
            </a:pP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It is directly linked to our RAF participation and overall performance.</a:t>
            </a:r>
          </a:p>
          <a:p>
            <a:pPr>
              <a:lnSpc>
                <a:spcPct val="11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1D45C-B693-A3C6-06FB-2A703295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92148" y="6215463"/>
            <a:ext cx="1019485" cy="57114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A033515-DBC9-5F13-F3E8-81C8A9B91A8B}"/>
              </a:ext>
            </a:extLst>
          </p:cNvPr>
          <p:cNvGrpSpPr/>
          <p:nvPr/>
        </p:nvGrpSpPr>
        <p:grpSpPr>
          <a:xfrm>
            <a:off x="4394192" y="1705397"/>
            <a:ext cx="7064679" cy="525929"/>
            <a:chOff x="4354436" y="1745153"/>
            <a:chExt cx="7064679" cy="52592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BC98F72-FBEA-E52E-EFD6-273E91B742D1}"/>
                </a:ext>
              </a:extLst>
            </p:cNvPr>
            <p:cNvSpPr/>
            <p:nvPr/>
          </p:nvSpPr>
          <p:spPr>
            <a:xfrm>
              <a:off x="4354436" y="1745153"/>
              <a:ext cx="3632548" cy="525929"/>
            </a:xfrm>
            <a:prstGeom prst="roundRect">
              <a:avLst>
                <a:gd name="adj" fmla="val 2377"/>
              </a:avLst>
            </a:prstGeom>
            <a:solidFill>
              <a:srgbClr val="4C48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If our participation is </a:t>
              </a:r>
              <a:r>
                <a:rPr lang="en-US" sz="1400" b="1" dirty="0">
                  <a:latin typeface="Century Gothic" panose="020B0502020202020204" pitchFamily="34" charset="0"/>
                </a:rPr>
                <a:t>below 12%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C96096C-B863-70E6-D63B-B36C50D58FA7}"/>
                </a:ext>
              </a:extLst>
            </p:cNvPr>
            <p:cNvCxnSpPr>
              <a:cxnSpLocks/>
            </p:cNvCxnSpPr>
            <p:nvPr/>
          </p:nvCxnSpPr>
          <p:spPr>
            <a:xfrm>
              <a:off x="8174873" y="2008117"/>
              <a:ext cx="513568" cy="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439D29B-50B7-B0A3-27CF-0DA78A9EF32D}"/>
                </a:ext>
              </a:extLst>
            </p:cNvPr>
            <p:cNvSpPr/>
            <p:nvPr/>
          </p:nvSpPr>
          <p:spPr>
            <a:xfrm>
              <a:off x="8876330" y="1745153"/>
              <a:ext cx="2542785" cy="525929"/>
            </a:xfrm>
            <a:prstGeom prst="roundRect">
              <a:avLst>
                <a:gd name="adj" fmla="val 2377"/>
              </a:avLst>
            </a:prstGeom>
            <a:solidFill>
              <a:srgbClr val="DAD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We receive </a:t>
              </a:r>
              <a:r>
                <a:rPr lang="en-US" sz="16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5%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D48D4E-C180-20AB-430D-804E3ACA9D95}"/>
              </a:ext>
            </a:extLst>
          </p:cNvPr>
          <p:cNvGrpSpPr/>
          <p:nvPr/>
        </p:nvGrpSpPr>
        <p:grpSpPr>
          <a:xfrm>
            <a:off x="4394192" y="2637630"/>
            <a:ext cx="7064679" cy="525929"/>
            <a:chOff x="4354436" y="2684301"/>
            <a:chExt cx="7064679" cy="52592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467AA5A-F9F0-EBEE-2619-3322A2784D2D}"/>
                </a:ext>
              </a:extLst>
            </p:cNvPr>
            <p:cNvSpPr/>
            <p:nvPr/>
          </p:nvSpPr>
          <p:spPr>
            <a:xfrm>
              <a:off x="4354436" y="2684301"/>
              <a:ext cx="3632548" cy="525929"/>
            </a:xfrm>
            <a:prstGeom prst="roundRect">
              <a:avLst>
                <a:gd name="adj" fmla="val 2377"/>
              </a:avLst>
            </a:prstGeom>
            <a:solidFill>
              <a:srgbClr val="6147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If we </a:t>
              </a:r>
              <a:r>
                <a:rPr lang="en-US" sz="1400" b="1" dirty="0">
                  <a:latin typeface="Century Gothic" panose="020B0502020202020204" pitchFamily="34" charset="0"/>
                </a:rPr>
                <a:t>meet the minimum </a:t>
              </a:r>
            </a:p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but are below the goal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204958-2443-9137-65BE-8D823C8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8174873" y="2947266"/>
              <a:ext cx="513568" cy="0"/>
            </a:xfrm>
            <a:prstGeom prst="straightConnector1">
              <a:avLst/>
            </a:prstGeom>
            <a:ln w="28575">
              <a:solidFill>
                <a:srgbClr val="61479C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0B825A0-7E1A-93D8-747F-30B07EFDED90}"/>
                </a:ext>
              </a:extLst>
            </p:cNvPr>
            <p:cNvSpPr/>
            <p:nvPr/>
          </p:nvSpPr>
          <p:spPr>
            <a:xfrm>
              <a:off x="8876330" y="2684301"/>
              <a:ext cx="2542785" cy="525929"/>
            </a:xfrm>
            <a:prstGeom prst="roundRect">
              <a:avLst>
                <a:gd name="adj" fmla="val 2377"/>
              </a:avLst>
            </a:prstGeom>
            <a:solidFill>
              <a:srgbClr val="DAD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We receive </a:t>
              </a:r>
              <a:r>
                <a:rPr lang="en-US" sz="16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15%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D27F1-4D83-628F-A1B3-005EBE0A8032}"/>
              </a:ext>
            </a:extLst>
          </p:cNvPr>
          <p:cNvGrpSpPr/>
          <p:nvPr/>
        </p:nvGrpSpPr>
        <p:grpSpPr>
          <a:xfrm>
            <a:off x="4394192" y="3569863"/>
            <a:ext cx="7064679" cy="530432"/>
            <a:chOff x="4354436" y="3636279"/>
            <a:chExt cx="7064679" cy="53043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C3401BD-CB5F-78F0-1C9C-1803712FB85C}"/>
                </a:ext>
              </a:extLst>
            </p:cNvPr>
            <p:cNvSpPr/>
            <p:nvPr/>
          </p:nvSpPr>
          <p:spPr>
            <a:xfrm>
              <a:off x="4354436" y="3640782"/>
              <a:ext cx="3632548" cy="525929"/>
            </a:xfrm>
            <a:prstGeom prst="roundRect">
              <a:avLst>
                <a:gd name="adj" fmla="val 2377"/>
              </a:avLst>
            </a:prstGeom>
            <a:solidFill>
              <a:srgbClr val="814D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If we </a:t>
              </a:r>
              <a:r>
                <a:rPr lang="en-US" sz="1400" b="1" dirty="0">
                  <a:latin typeface="Century Gothic" panose="020B0502020202020204" pitchFamily="34" charset="0"/>
                </a:rPr>
                <a:t>meet key benchmarks, </a:t>
              </a:r>
            </a:p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like $20 per member or the RAF goal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C25BA1-3072-FA5C-F7CA-7FD765B542E4}"/>
                </a:ext>
              </a:extLst>
            </p:cNvPr>
            <p:cNvCxnSpPr>
              <a:cxnSpLocks/>
            </p:cNvCxnSpPr>
            <p:nvPr/>
          </p:nvCxnSpPr>
          <p:spPr>
            <a:xfrm>
              <a:off x="8174873" y="3901495"/>
              <a:ext cx="513568" cy="0"/>
            </a:xfrm>
            <a:prstGeom prst="straightConnector1">
              <a:avLst/>
            </a:prstGeom>
            <a:ln w="28575">
              <a:solidFill>
                <a:srgbClr val="814D9E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C39974A-C561-0508-761B-24114D1CE5FE}"/>
                </a:ext>
              </a:extLst>
            </p:cNvPr>
            <p:cNvSpPr/>
            <p:nvPr/>
          </p:nvSpPr>
          <p:spPr>
            <a:xfrm>
              <a:off x="8876330" y="3636279"/>
              <a:ext cx="2542785" cy="525929"/>
            </a:xfrm>
            <a:prstGeom prst="roundRect">
              <a:avLst>
                <a:gd name="adj" fmla="val 2377"/>
              </a:avLst>
            </a:prstGeom>
            <a:solidFill>
              <a:srgbClr val="DAD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We receive </a:t>
              </a:r>
              <a:r>
                <a:rPr lang="en-US" sz="16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17%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DD9F21-BCF2-50E6-BF87-6282DF6AB13C}"/>
              </a:ext>
            </a:extLst>
          </p:cNvPr>
          <p:cNvGrpSpPr/>
          <p:nvPr/>
        </p:nvGrpSpPr>
        <p:grpSpPr>
          <a:xfrm>
            <a:off x="4394192" y="4506598"/>
            <a:ext cx="7064679" cy="525930"/>
            <a:chOff x="4354436" y="4546354"/>
            <a:chExt cx="7064679" cy="52593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72B90FB-86E2-CAC6-548B-9247A263B858}"/>
                </a:ext>
              </a:extLst>
            </p:cNvPr>
            <p:cNvSpPr/>
            <p:nvPr/>
          </p:nvSpPr>
          <p:spPr>
            <a:xfrm>
              <a:off x="4354436" y="4546355"/>
              <a:ext cx="3632548" cy="525929"/>
            </a:xfrm>
            <a:prstGeom prst="roundRect">
              <a:avLst>
                <a:gd name="adj" fmla="val 2377"/>
              </a:avLst>
            </a:prstGeom>
            <a:solidFill>
              <a:srgbClr val="6075B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If we </a:t>
              </a:r>
              <a:r>
                <a:rPr lang="en-US" sz="1400" b="1" dirty="0">
                  <a:latin typeface="Century Gothic" panose="020B0502020202020204" pitchFamily="34" charset="0"/>
                </a:rPr>
                <a:t>exceed the RAF goal by 5%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427D05-BCB7-54E7-02BF-5AC63C8ECE6D}"/>
                </a:ext>
              </a:extLst>
            </p:cNvPr>
            <p:cNvCxnSpPr>
              <a:cxnSpLocks/>
            </p:cNvCxnSpPr>
            <p:nvPr/>
          </p:nvCxnSpPr>
          <p:spPr>
            <a:xfrm>
              <a:off x="8174873" y="4809319"/>
              <a:ext cx="513568" cy="0"/>
            </a:xfrm>
            <a:prstGeom prst="straightConnector1">
              <a:avLst/>
            </a:prstGeom>
            <a:ln w="28575">
              <a:solidFill>
                <a:srgbClr val="6075B9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F489969-4428-95C6-5253-7AED6BBFCA01}"/>
                </a:ext>
              </a:extLst>
            </p:cNvPr>
            <p:cNvSpPr/>
            <p:nvPr/>
          </p:nvSpPr>
          <p:spPr>
            <a:xfrm>
              <a:off x="8876330" y="4546354"/>
              <a:ext cx="2542785" cy="525929"/>
            </a:xfrm>
            <a:prstGeom prst="roundRect">
              <a:avLst>
                <a:gd name="adj" fmla="val 2377"/>
              </a:avLst>
            </a:prstGeom>
            <a:solidFill>
              <a:srgbClr val="DAD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We can receive </a:t>
              </a:r>
              <a:br>
                <a:rPr lang="en-US" sz="1600" dirty="0">
                  <a:solidFill>
                    <a:schemeClr val="tx2"/>
                  </a:solidFill>
                  <a:latin typeface="Century Gothic" panose="020B0502020202020204" pitchFamily="34" charset="0"/>
                </a:rPr>
              </a:br>
              <a:r>
                <a:rPr lang="en-US" sz="16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up to 20%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5C0F33-3B7E-0BC0-13F9-0CEC624DF6B4}"/>
              </a:ext>
            </a:extLst>
          </p:cNvPr>
          <p:cNvCxnSpPr>
            <a:cxnSpLocks/>
          </p:cNvCxnSpPr>
          <p:nvPr/>
        </p:nvCxnSpPr>
        <p:spPr>
          <a:xfrm>
            <a:off x="4394192" y="2434478"/>
            <a:ext cx="7064679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D8E81D-5AA2-5A24-F655-40F942682626}"/>
              </a:ext>
            </a:extLst>
          </p:cNvPr>
          <p:cNvCxnSpPr>
            <a:cxnSpLocks/>
          </p:cNvCxnSpPr>
          <p:nvPr/>
        </p:nvCxnSpPr>
        <p:spPr>
          <a:xfrm>
            <a:off x="4394192" y="3366711"/>
            <a:ext cx="7064679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711EAA-3259-50C4-4DFA-8002ABAB6004}"/>
              </a:ext>
            </a:extLst>
          </p:cNvPr>
          <p:cNvCxnSpPr>
            <a:cxnSpLocks/>
          </p:cNvCxnSpPr>
          <p:nvPr/>
        </p:nvCxnSpPr>
        <p:spPr>
          <a:xfrm>
            <a:off x="4394192" y="4303447"/>
            <a:ext cx="7064679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6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6A1D0A-6EDB-058C-0C9C-73E3D850692A}"/>
              </a:ext>
            </a:extLst>
          </p:cNvPr>
          <p:cNvSpPr txBox="1"/>
          <p:nvPr/>
        </p:nvSpPr>
        <p:spPr>
          <a:xfrm>
            <a:off x="838200" y="275205"/>
            <a:ext cx="10515600" cy="103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Current Participation &amp; Path to Goal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B68E9-F37A-6BC7-74C7-D7A98FF18193}"/>
              </a:ext>
            </a:extLst>
          </p:cNvPr>
          <p:cNvSpPr txBox="1"/>
          <p:nvPr/>
        </p:nvSpPr>
        <p:spPr>
          <a:xfrm>
            <a:off x="544170" y="4107798"/>
            <a:ext cx="216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Current Participation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C3FC0-D328-59A9-BEE3-3AD4E9243405}"/>
              </a:ext>
            </a:extLst>
          </p:cNvPr>
          <p:cNvSpPr txBox="1"/>
          <p:nvPr/>
        </p:nvSpPr>
        <p:spPr>
          <a:xfrm>
            <a:off x="3112210" y="4092939"/>
            <a:ext cx="216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Participation 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84062-DAC1-0AF4-DC85-5A12737FC26B}"/>
              </a:ext>
            </a:extLst>
          </p:cNvPr>
          <p:cNvSpPr txBox="1"/>
          <p:nvPr/>
        </p:nvSpPr>
        <p:spPr>
          <a:xfrm>
            <a:off x="6315245" y="3969299"/>
            <a:ext cx="216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Additional investors needed to reach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C390CB-B481-C59C-F064-728C46742703}"/>
              </a:ext>
            </a:extLst>
          </p:cNvPr>
          <p:cNvSpPr txBox="1"/>
          <p:nvPr/>
        </p:nvSpPr>
        <p:spPr>
          <a:xfrm>
            <a:off x="9053447" y="3969299"/>
            <a:ext cx="216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Current RAF Raised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EE62AB4-A277-2A69-A28D-BE09EE5DE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084267"/>
              </p:ext>
            </p:extLst>
          </p:nvPr>
        </p:nvGraphicFramePr>
        <p:xfrm>
          <a:off x="-130086" y="1619781"/>
          <a:ext cx="3524277" cy="234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ADDAEA-5094-C75D-4D01-6184BFFFE60C}"/>
              </a:ext>
            </a:extLst>
          </p:cNvPr>
          <p:cNvSpPr txBox="1"/>
          <p:nvPr/>
        </p:nvSpPr>
        <p:spPr>
          <a:xfrm>
            <a:off x="761441" y="2150009"/>
            <a:ext cx="1735183" cy="128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13%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90728AF-CC4D-6DD0-C35F-30572DE71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946019"/>
              </p:ext>
            </p:extLst>
          </p:nvPr>
        </p:nvGraphicFramePr>
        <p:xfrm>
          <a:off x="2427213" y="1619781"/>
          <a:ext cx="3524277" cy="234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C50B4498-4762-7367-3B0D-7A84A34B788A}"/>
              </a:ext>
            </a:extLst>
          </p:cNvPr>
          <p:cNvSpPr/>
          <p:nvPr/>
        </p:nvSpPr>
        <p:spPr>
          <a:xfrm>
            <a:off x="6479178" y="1924508"/>
            <a:ext cx="1841861" cy="18332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32</a:t>
            </a:r>
            <a:endParaRPr lang="en-US" sz="6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1A9F9-CBE3-D299-56BB-213715D0E3F8}"/>
              </a:ext>
            </a:extLst>
          </p:cNvPr>
          <p:cNvSpPr txBox="1"/>
          <p:nvPr/>
        </p:nvSpPr>
        <p:spPr>
          <a:xfrm>
            <a:off x="3318740" y="2150009"/>
            <a:ext cx="1735183" cy="128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4"/>
                </a:solidFill>
              </a:rPr>
              <a:t>21%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87D99DE-7730-6439-7025-591EDC8733F2}"/>
              </a:ext>
            </a:extLst>
          </p:cNvPr>
          <p:cNvSpPr/>
          <p:nvPr/>
        </p:nvSpPr>
        <p:spPr>
          <a:xfrm>
            <a:off x="5630091" y="2612558"/>
            <a:ext cx="610420" cy="41801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B19AE6-7E0F-7D2C-C7A3-8B56AEA7F8C5}"/>
              </a:ext>
            </a:extLst>
          </p:cNvPr>
          <p:cNvSpPr txBox="1"/>
          <p:nvPr/>
        </p:nvSpPr>
        <p:spPr>
          <a:xfrm>
            <a:off x="8799367" y="2359898"/>
            <a:ext cx="2677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$5,455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2" name="Rounded Rectangle 1">
            <a:hlinkClick r:id="rId5"/>
            <a:extLst>
              <a:ext uri="{FF2B5EF4-FFF2-40B4-BE49-F238E27FC236}">
                <a16:creationId xmlns:a16="http://schemas.microsoft.com/office/drawing/2014/main" id="{DF4C03F7-0E13-43B7-744F-B1501D08DFCB}"/>
              </a:ext>
            </a:extLst>
          </p:cNvPr>
          <p:cNvSpPr/>
          <p:nvPr/>
        </p:nvSpPr>
        <p:spPr>
          <a:xfrm>
            <a:off x="6612161" y="5374436"/>
            <a:ext cx="2129425" cy="56367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Click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A3CDD-631C-1BB9-43E3-ED7D38AB06EE}"/>
              </a:ext>
            </a:extLst>
          </p:cNvPr>
          <p:cNvSpPr txBox="1"/>
          <p:nvPr/>
        </p:nvSpPr>
        <p:spPr>
          <a:xfrm>
            <a:off x="3322300" y="5374436"/>
            <a:ext cx="3307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To find your data</a:t>
            </a:r>
          </a:p>
        </p:txBody>
      </p:sp>
    </p:spTree>
    <p:extLst>
      <p:ext uri="{BB962C8B-B14F-4D97-AF65-F5344CB8AC3E}">
        <p14:creationId xmlns:p14="http://schemas.microsoft.com/office/powerpoint/2010/main" val="380929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ALTOR Party">
      <a:dk1>
        <a:srgbClr val="000000"/>
      </a:dk1>
      <a:lt1>
        <a:srgbClr val="FFFFFF"/>
      </a:lt1>
      <a:dk2>
        <a:srgbClr val="3C3C98"/>
      </a:dk2>
      <a:lt2>
        <a:srgbClr val="EAE5EB"/>
      </a:lt2>
      <a:accent1>
        <a:srgbClr val="803493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EALTOR Party">
      <a:dk1>
        <a:srgbClr val="000000"/>
      </a:dk1>
      <a:lt1>
        <a:srgbClr val="FFFFFF"/>
      </a:lt1>
      <a:dk2>
        <a:srgbClr val="3C3C98"/>
      </a:dk2>
      <a:lt2>
        <a:srgbClr val="EAE5EB"/>
      </a:lt2>
      <a:accent1>
        <a:srgbClr val="803493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REALTOR Party">
      <a:dk1>
        <a:srgbClr val="000000"/>
      </a:dk1>
      <a:lt1>
        <a:srgbClr val="FFFFFF"/>
      </a:lt1>
      <a:dk2>
        <a:srgbClr val="3C3C98"/>
      </a:dk2>
      <a:lt2>
        <a:srgbClr val="EAE5EB"/>
      </a:lt2>
      <a:accent1>
        <a:srgbClr val="803493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REALTOR Party">
      <a:dk1>
        <a:srgbClr val="000000"/>
      </a:dk1>
      <a:lt1>
        <a:srgbClr val="FFFFFF"/>
      </a:lt1>
      <a:dk2>
        <a:srgbClr val="3C3C98"/>
      </a:dk2>
      <a:lt2>
        <a:srgbClr val="EAE5EB"/>
      </a:lt2>
      <a:accent1>
        <a:srgbClr val="803493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ae1422-d464-438b-a558-ba2fb627e42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131F08766C4E80F38D5598390F66" ma:contentTypeVersion="" ma:contentTypeDescription="Create a new document." ma:contentTypeScope="" ma:versionID="61fa5937b9f496886541354f43829828">
  <xsd:schema xmlns:xsd="http://www.w3.org/2001/XMLSchema" xmlns:xs="http://www.w3.org/2001/XMLSchema" xmlns:p="http://schemas.microsoft.com/office/2006/metadata/properties" xmlns:ns2="05ae1422-d464-438b-a558-ba2fb627e429" targetNamespace="http://schemas.microsoft.com/office/2006/metadata/properties" ma:root="true" ma:fieldsID="d486c5e0ab8a0101166b3f6f22dfb139" ns2:_="">
    <xsd:import namespace="05ae1422-d464-438b-a558-ba2fb627e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e1422-d464-438b-a558-ba2fb627e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8A59F7-27CB-4946-9ABF-273DF0A9C8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6C1D02-E30F-4120-9461-B36BC4E7A0BB}">
  <ds:schemaRefs>
    <ds:schemaRef ds:uri="5fdadc34-e467-427a-9c59-99f1a8407a97"/>
    <ds:schemaRef ds:uri="80d8b3a5-8a01-468e-8fab-3dd786923e8e"/>
    <ds:schemaRef ds:uri="cfa02ce8-960b-457d-9117-3609c5cdfb97"/>
    <ds:schemaRef ds:uri="d19a8949-c7ca-4a8b-b8f3-7b5152c00db4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FDF5390-83A0-4255-9612-8219A9226B25}"/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681</Words>
  <Application>Microsoft Office PowerPoint</Application>
  <PresentationFormat>Widescreen</PresentationFormat>
  <Paragraphs>89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Wingdings</vt:lpstr>
      <vt:lpstr>Office Theme</vt:lpstr>
      <vt:lpstr>Custom Design</vt:lpstr>
      <vt:lpstr>1_Custom Design</vt:lpstr>
      <vt:lpstr>2_Custom Design</vt:lpstr>
      <vt:lpstr>REALTOR® Action Fund (RAF) &amp;  REALTOR® Action Assessment (RAA) </vt:lpstr>
      <vt:lpstr>Introduction</vt:lpstr>
      <vt:lpstr>PowerPoint Presentation</vt:lpstr>
      <vt:lpstr>PowerPoint Presentation</vt:lpstr>
      <vt:lpstr>PowerPoint Presentation</vt:lpstr>
      <vt:lpstr>Higher Investments ($449 / $1,000)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Your Investment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Erickson Raif</dc:creator>
  <cp:lastModifiedBy>Lisa Edwards</cp:lastModifiedBy>
  <cp:revision>57</cp:revision>
  <dcterms:created xsi:type="dcterms:W3CDTF">2022-06-07T23:44:06Z</dcterms:created>
  <dcterms:modified xsi:type="dcterms:W3CDTF">2026-04-16T23:05:27Z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0x010100A04C131F08766C4E80F38D5598390F66</vt:lpwstr>
  </property>
  <property fmtid="{D5CDD505-2E9C-101B-9397-08002B2CF9AE}" pid="3" name="Order">
    <vt:r8>45000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